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0" r:id="rId15"/>
    <p:sldId id="281" r:id="rId16"/>
    <p:sldId id="271" r:id="rId17"/>
    <p:sldId id="272" r:id="rId18"/>
    <p:sldId id="273" r:id="rId19"/>
    <p:sldId id="274" r:id="rId20"/>
    <p:sldId id="279" r:id="rId21"/>
    <p:sldId id="275" r:id="rId22"/>
  </p:sldIdLst>
  <p:sldSz cx="12192000" cy="6858000"/>
  <p:notesSz cx="6858000" cy="9144000"/>
  <p:embeddedFontLs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Play" panose="020B0604020202020204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jPLRuT22UyyMAg9RYbQT4CyBlT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:notes"/>
          <p:cNvSpPr txBox="1">
            <a:spLocks noGrp="1"/>
          </p:cNvSpPr>
          <p:nvPr>
            <p:ph type="body" idx="1"/>
          </p:nvPr>
        </p:nvSpPr>
        <p:spPr>
          <a:xfrm>
            <a:off x="704331" y="4431301"/>
            <a:ext cx="5634699" cy="4198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1163" y="698500"/>
            <a:ext cx="6221412" cy="3498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5" name="Google Shape;20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5" name="Google Shape;21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6ebfbea9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Lake elevation gages can be: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Relatively complex, and </a:t>
            </a:r>
            <a:r>
              <a:rPr lang="en-US" dirty="0" err="1"/>
              <a:t>provice</a:t>
            </a:r>
            <a:r>
              <a:rPr lang="en-US" dirty="0"/>
              <a:t> continuous real-time measurements (left photo and figure on right; not the same site); the figure on the right shows an ~80,000 ft change in reservoir elevation at Cheney Reservoir, Kansas following a major inflow event - the event put an end to a microcystin-producing cyanobacterial bloom…and shifted the community to a </a:t>
            </a:r>
            <a:r>
              <a:rPr lang="en-US" dirty="0" err="1"/>
              <a:t>geosmin</a:t>
            </a:r>
            <a:r>
              <a:rPr lang="en-US" dirty="0"/>
              <a:t> producing one; this event also changed everything we thought we knew about cyanobacterial dynamics in the reservoir up to that point - we had been studying it since 2001 - </a:t>
            </a:r>
            <a:r>
              <a:rPr lang="en-US" dirty="0" err="1"/>
              <a:t>geosmin</a:t>
            </a:r>
            <a:r>
              <a:rPr lang="en-US" dirty="0"/>
              <a:t> producing communities typically occurred in the winter and microcystin in the summer; following this event </a:t>
            </a:r>
            <a:r>
              <a:rPr lang="en-US" dirty="0" err="1"/>
              <a:t>geosmin</a:t>
            </a:r>
            <a:r>
              <a:rPr lang="en-US" dirty="0"/>
              <a:t> producing communities occurred in the winter and summer)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Relatively simple, with measurements recorded on a routine basis (staff plate, will appear with click)</a:t>
            </a:r>
            <a:endParaRPr dirty="0"/>
          </a:p>
        </p:txBody>
      </p:sp>
      <p:sp>
        <p:nvSpPr>
          <p:cNvPr id="226" name="Google Shape;226;g26ebfbea9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8" name="Google Shape;2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4" name="Google Shape;2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1163" y="698500"/>
            <a:ext cx="6221412" cy="3498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35:notes"/>
          <p:cNvSpPr txBox="1">
            <a:spLocks noGrp="1"/>
          </p:cNvSpPr>
          <p:nvPr>
            <p:ph type="body" idx="1"/>
          </p:nvPr>
        </p:nvSpPr>
        <p:spPr>
          <a:xfrm>
            <a:off x="704331" y="4431301"/>
            <a:ext cx="5634851" cy="419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:notes"/>
          <p:cNvSpPr txBox="1">
            <a:spLocks noGrp="1"/>
          </p:cNvSpPr>
          <p:nvPr>
            <p:ph type="body" idx="1"/>
          </p:nvPr>
        </p:nvSpPr>
        <p:spPr>
          <a:xfrm>
            <a:off x="704331" y="4431301"/>
            <a:ext cx="5634699" cy="4198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9" name="Google Shape;9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1163" y="698500"/>
            <a:ext cx="6221412" cy="3498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1163" y="698500"/>
            <a:ext cx="6221412" cy="3498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35:notes"/>
          <p:cNvSpPr txBox="1">
            <a:spLocks noGrp="1"/>
          </p:cNvSpPr>
          <p:nvPr>
            <p:ph type="body" idx="1"/>
          </p:nvPr>
        </p:nvSpPr>
        <p:spPr>
          <a:xfrm>
            <a:off x="704331" y="4431301"/>
            <a:ext cx="5634851" cy="419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527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This event was one of the first times Iowa closed a beach for HABs; press went to the lake as soon as the closure was announced - the entire lake looked like the August 3 photo - not a bloom to be found.</a:t>
            </a:r>
            <a:endParaRPr/>
          </a:p>
        </p:txBody>
      </p:sp>
      <p:sp>
        <p:nvSpPr>
          <p:cNvPr id="116" name="Google Shape;116;p2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" name="Google Shape;13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4" name="Google Shape;154;p2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/>
              <a:t>Threats include anthropogenic eutrophication and climate change… or poor water quality (incl. HABs, FIBs) and sediment in-filling that is reasonably thought to be driven by rainfall on the highly developed / urbanized watersheds of the lakes. And don’t forget that they have some sort of connection to the Atlantic Ocean!!</a:t>
            </a:r>
            <a:endParaRPr/>
          </a:p>
        </p:txBody>
      </p:sp>
      <p:sp>
        <p:nvSpPr>
          <p:cNvPr id="176" name="Google Shape;176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3" name="Google Shape;18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" name="Google Shape;36;p36" descr="USGS Identifier&#10;"/>
          <p:cNvPicPr preferRelativeResize="0"/>
          <p:nvPr/>
        </p:nvPicPr>
        <p:blipFill rotWithShape="1">
          <a:blip r:embed="rId2">
            <a:alphaModFix/>
          </a:blip>
          <a:srcRect b="23041"/>
          <a:stretch/>
        </p:blipFill>
        <p:spPr>
          <a:xfrm>
            <a:off x="324015" y="6492875"/>
            <a:ext cx="758100" cy="2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jadolf\OneDrive%20-%20Monmouth%20University\UCI\CLONet\SampProt\webdata\clonet_phab_project\images\tn_phab_arr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jadolf\OneDrive%20-%20Monmouth%20University\UCI\CLONet\SampProt\webdata\clonet_phab_project\images\tn_tp_med_vs_pcrfu.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s://nj.gov/dep/hab/expert-team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40" y="0"/>
            <a:ext cx="121273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0"/>
          <p:cNvSpPr txBox="1">
            <a:spLocks noGrp="1"/>
          </p:cNvSpPr>
          <p:nvPr>
            <p:ph type="ctrTitle"/>
          </p:nvPr>
        </p:nvSpPr>
        <p:spPr>
          <a:xfrm>
            <a:off x="586997" y="307502"/>
            <a:ext cx="11018005" cy="358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ct val="100000"/>
              <a:buFont typeface="Calibri"/>
              <a:buNone/>
            </a:pPr>
            <a:br>
              <a:rPr lang="en-US" b="1">
                <a:solidFill>
                  <a:srgbClr val="3A7D22"/>
                </a:solidFill>
              </a:rPr>
            </a:br>
            <a:br>
              <a:rPr lang="en-US" b="1">
                <a:solidFill>
                  <a:srgbClr val="3A7D22"/>
                </a:solidFill>
              </a:rPr>
            </a:br>
            <a:br>
              <a:rPr lang="en-US" b="1">
                <a:solidFill>
                  <a:srgbClr val="3A7D22"/>
                </a:solidFill>
              </a:rPr>
            </a:br>
            <a:r>
              <a:rPr lang="en-US" b="1">
                <a:solidFill>
                  <a:schemeClr val="dk1"/>
                </a:solidFill>
              </a:rPr>
              <a:t>Water quality and HAB monitoring</a:t>
            </a:r>
            <a:br>
              <a:rPr lang="en-US" b="1">
                <a:solidFill>
                  <a:srgbClr val="006600"/>
                </a:solidFill>
              </a:rPr>
            </a:br>
            <a:r>
              <a:rPr lang="en-US" b="1">
                <a:solidFill>
                  <a:srgbClr val="006600"/>
                </a:solidFill>
              </a:rPr>
              <a:t> </a:t>
            </a:r>
            <a:br>
              <a:rPr lang="en-US" b="1">
                <a:solidFill>
                  <a:srgbClr val="548135"/>
                </a:solidFill>
              </a:rPr>
            </a:br>
            <a:endParaRPr b="1">
              <a:solidFill>
                <a:srgbClr val="548135"/>
              </a:solidFill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1633182" y="2262752"/>
            <a:ext cx="9144000" cy="2186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Jason E. Adolf, Ph.D., Monmouth University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Jennifer Graham, Ph.D., USGS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 sz="10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NJDEP 2024 HAB Training Workshop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94" name="Google Shape;9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1525" y="4195675"/>
            <a:ext cx="10248950" cy="26623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0"/>
          <p:cNvSpPr/>
          <p:nvPr/>
        </p:nvSpPr>
        <p:spPr>
          <a:xfrm>
            <a:off x="3921760" y="5699760"/>
            <a:ext cx="863600" cy="96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66930" y="5956956"/>
            <a:ext cx="1173260" cy="447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/>
          <p:nvPr/>
        </p:nvSpPr>
        <p:spPr>
          <a:xfrm>
            <a:off x="9265298" y="1696610"/>
            <a:ext cx="27618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PHAB data has shown: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8"/>
          <p:cNvSpPr txBox="1"/>
          <p:nvPr/>
        </p:nvSpPr>
        <p:spPr>
          <a:xfrm>
            <a:off x="9265297" y="2850098"/>
            <a:ext cx="2761861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similar trend as seen in community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Lake Takanassee is consistently cooler than other lakes, Spring Lake a little warmer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Evidence of Coastal Lake warming sine 1970’s and “HABs like it hot!”.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46270"/>
            <a:ext cx="9265297" cy="521173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8"/>
          <p:cNvSpPr txBox="1">
            <a:spLocks noGrp="1"/>
          </p:cNvSpPr>
          <p:nvPr>
            <p:ph type="title"/>
          </p:nvPr>
        </p:nvSpPr>
        <p:spPr>
          <a:xfrm>
            <a:off x="735563" y="75877"/>
            <a:ext cx="10515600" cy="65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800"/>
              <a:t>Water temperature</a:t>
            </a:r>
            <a:endParaRPr/>
          </a:p>
        </p:txBody>
      </p:sp>
      <p:sp>
        <p:nvSpPr>
          <p:cNvPr id="201" name="Google Shape;201;p28"/>
          <p:cNvSpPr txBox="1"/>
          <p:nvPr/>
        </p:nvSpPr>
        <p:spPr>
          <a:xfrm>
            <a:off x="373224" y="727788"/>
            <a:ext cx="115512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key environmental variable dictating biology. Critical parameter for tracking effects of global climate change.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8"/>
          <p:cNvSpPr/>
          <p:nvPr/>
        </p:nvSpPr>
        <p:spPr>
          <a:xfrm>
            <a:off x="1505400" y="1060414"/>
            <a:ext cx="3127248" cy="1171712"/>
          </a:xfrm>
          <a:prstGeom prst="wedgeEllipseCallout">
            <a:avLst>
              <a:gd name="adj1" fmla="val 64947"/>
              <a:gd name="adj2" fmla="val 64062"/>
            </a:avLst>
          </a:prstGeom>
          <a:solidFill>
            <a:schemeClr val="accent1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Currently, lakes’ summer temperatures favor HABs over other phytoplankton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/>
          <p:nvPr/>
        </p:nvSpPr>
        <p:spPr>
          <a:xfrm>
            <a:off x="9265298" y="1696610"/>
            <a:ext cx="27618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PHAB data has shown: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9"/>
          <p:cNvSpPr txBox="1"/>
          <p:nvPr/>
        </p:nvSpPr>
        <p:spPr>
          <a:xfrm>
            <a:off x="9265297" y="2850098"/>
            <a:ext cx="276186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Similar pattern as community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lakes’ values are generally low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9"/>
          <p:cNvSpPr txBox="1">
            <a:spLocks noGrp="1"/>
          </p:cNvSpPr>
          <p:nvPr>
            <p:ph type="title"/>
          </p:nvPr>
        </p:nvSpPr>
        <p:spPr>
          <a:xfrm>
            <a:off x="735563" y="75877"/>
            <a:ext cx="10515600" cy="65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800"/>
              <a:t>Secchi depth</a:t>
            </a:r>
            <a:endParaRPr/>
          </a:p>
        </p:txBody>
      </p:sp>
      <p:sp>
        <p:nvSpPr>
          <p:cNvPr id="210" name="Google Shape;210;p29"/>
          <p:cNvSpPr txBox="1"/>
          <p:nvPr/>
        </p:nvSpPr>
        <p:spPr>
          <a:xfrm>
            <a:off x="373224" y="727788"/>
            <a:ext cx="115512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simple measurement of water clarity that has a history of being used as a broad and integrative ecological indicator across lakes globally. Global Secchi depths range ~ 0 – 100 ft. In general, higher numbers are ‘better’.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96610"/>
            <a:ext cx="9175804" cy="516139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9"/>
          <p:cNvSpPr/>
          <p:nvPr/>
        </p:nvSpPr>
        <p:spPr>
          <a:xfrm>
            <a:off x="1755648" y="1234439"/>
            <a:ext cx="2651760" cy="987551"/>
          </a:xfrm>
          <a:prstGeom prst="wedgeEllipseCallout">
            <a:avLst>
              <a:gd name="adj1" fmla="val 77016"/>
              <a:gd name="adj2" fmla="val 30505"/>
            </a:avLst>
          </a:prstGeom>
          <a:solidFill>
            <a:schemeClr val="accent1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least HABby of lakes has the clearest water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8837" y="1901229"/>
            <a:ext cx="2955053" cy="221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1" descr="A rain garden developed by the Asbury Park Environmental Shade Tree Commission in Asbury Park, N.J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52527" y="4117519"/>
            <a:ext cx="3039697" cy="202646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1"/>
          <p:cNvSpPr txBox="1">
            <a:spLocks noGrp="1"/>
          </p:cNvSpPr>
          <p:nvPr>
            <p:ph type="title"/>
          </p:nvPr>
        </p:nvSpPr>
        <p:spPr>
          <a:xfrm>
            <a:off x="861238" y="195004"/>
            <a:ext cx="1013282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How do lake parameters relate to environmental conditions like rainfall?</a:t>
            </a:r>
            <a:endParaRPr/>
          </a:p>
        </p:txBody>
      </p:sp>
      <p:pic>
        <p:nvPicPr>
          <p:cNvPr id="220" name="Google Shape;220;p31" descr="Scatter ch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300" y="1728439"/>
            <a:ext cx="6411951" cy="5129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1" descr="A large waterfall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319304" y="2846573"/>
            <a:ext cx="5434479" cy="244458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1"/>
          <p:cNvSpPr txBox="1"/>
          <p:nvPr/>
        </p:nvSpPr>
        <p:spPr>
          <a:xfrm>
            <a:off x="6886613" y="6539885"/>
            <a:ext cx="10967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 Zeffy Adolf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1"/>
          <p:cNvSpPr txBox="1"/>
          <p:nvPr/>
        </p:nvSpPr>
        <p:spPr>
          <a:xfrm>
            <a:off x="1988875" y="2406330"/>
            <a:ext cx="8049196" cy="3416320"/>
          </a:xfrm>
          <a:prstGeom prst="rect">
            <a:avLst/>
          </a:prstGeom>
          <a:solidFill>
            <a:srgbClr val="4472C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Community conductivity data, indexed to local rainfall, illustrates some lakes’ tight connection to urban runoff, echoes PHAB data on nutrients ~ rainfall, and underscores the importance of watershed management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6ebfbea9ac_0_0"/>
          <p:cNvSpPr txBox="1">
            <a:spLocks noGrp="1"/>
          </p:cNvSpPr>
          <p:nvPr>
            <p:ph type="title"/>
          </p:nvPr>
        </p:nvSpPr>
        <p:spPr>
          <a:xfrm>
            <a:off x="0" y="-15870"/>
            <a:ext cx="1219627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Lake elevation may be an indicator of changing conditions</a:t>
            </a:r>
            <a:endParaRPr/>
          </a:p>
        </p:txBody>
      </p:sp>
      <p:pic>
        <p:nvPicPr>
          <p:cNvPr id="229" name="Google Shape;229;g26ebfbea9ac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1700" y="1542748"/>
            <a:ext cx="6656500" cy="377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26ebfbea9ac_0_0"/>
          <p:cNvSpPr/>
          <p:nvPr/>
        </p:nvSpPr>
        <p:spPr>
          <a:xfrm>
            <a:off x="8866575" y="5391450"/>
            <a:ext cx="31731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After Otten et al., 2016 and Graham et al., 2017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g26ebfbea9ac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300" y="1756950"/>
            <a:ext cx="4879024" cy="35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26ebfbea9ac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5330" y="1309830"/>
            <a:ext cx="3661150" cy="503565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26ebfbea9ac_0_0"/>
          <p:cNvSpPr/>
          <p:nvPr/>
        </p:nvSpPr>
        <p:spPr>
          <a:xfrm rot="-5400000">
            <a:off x="-196650" y="4470900"/>
            <a:ext cx="13392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Photo Credit: USGS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26ebfbea9ac_0_0"/>
          <p:cNvSpPr/>
          <p:nvPr/>
        </p:nvSpPr>
        <p:spPr>
          <a:xfrm rot="-5400000">
            <a:off x="4383375" y="5501125"/>
            <a:ext cx="13392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Photo Credit: USGS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"/>
          <p:cNvSpPr txBox="1">
            <a:spLocks noGrp="1"/>
          </p:cNvSpPr>
          <p:nvPr>
            <p:ph type="title"/>
          </p:nvPr>
        </p:nvSpPr>
        <p:spPr>
          <a:xfrm>
            <a:off x="735563" y="75877"/>
            <a:ext cx="10515600" cy="65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800"/>
              <a:t>Total Nitrogen</a:t>
            </a:r>
            <a:endParaRPr/>
          </a:p>
        </p:txBody>
      </p:sp>
      <p:sp>
        <p:nvSpPr>
          <p:cNvPr id="240" name="Google Shape;240;p1"/>
          <p:cNvSpPr txBox="1"/>
          <p:nvPr/>
        </p:nvSpPr>
        <p:spPr>
          <a:xfrm>
            <a:off x="373224" y="727788"/>
            <a:ext cx="115512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 chemical measurement of all the N in the lake, includes dissolved and particulate fractions. TN is a common indicator of eutrophic conditions (along with Total Phosphorus).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"/>
          <p:cNvSpPr txBox="1"/>
          <p:nvPr/>
        </p:nvSpPr>
        <p:spPr>
          <a:xfrm>
            <a:off x="9265298" y="1696610"/>
            <a:ext cx="27618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PHAB / NJDEP data has shown: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"/>
          <p:cNvSpPr txBox="1"/>
          <p:nvPr/>
        </p:nvSpPr>
        <p:spPr>
          <a:xfrm>
            <a:off x="9265297" y="2850098"/>
            <a:ext cx="2761861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Coastal lakes have relatively high TN compared to other NJ lakes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HABs and TN tend to go together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 summer, lakes can be N-limited (e.g. more N, more algae)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1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270"/>
            <a:ext cx="9265297" cy="521172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"/>
          <p:cNvSpPr/>
          <p:nvPr/>
        </p:nvSpPr>
        <p:spPr>
          <a:xfrm>
            <a:off x="4868091" y="1696610"/>
            <a:ext cx="4397206" cy="1891321"/>
          </a:xfrm>
          <a:prstGeom prst="roundRect">
            <a:avLst>
              <a:gd name="adj" fmla="val 16667"/>
            </a:avLst>
          </a:prstGeom>
          <a:solidFill>
            <a:srgbClr val="068592">
              <a:alpha val="29803"/>
            </a:srgbClr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"/>
          <p:cNvSpPr/>
          <p:nvPr/>
        </p:nvSpPr>
        <p:spPr>
          <a:xfrm>
            <a:off x="1417320" y="1225295"/>
            <a:ext cx="2990088" cy="996695"/>
          </a:xfrm>
          <a:prstGeom prst="wedgeEllipseCallout">
            <a:avLst>
              <a:gd name="adj1" fmla="val 64947"/>
              <a:gd name="adj2" fmla="val 64062"/>
            </a:avLst>
          </a:prstGeom>
          <a:solidFill>
            <a:schemeClr val="accent1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same lakes at the top of the HAB list are top of the TN list as well…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"/>
          <p:cNvSpPr txBox="1">
            <a:spLocks noGrp="1"/>
          </p:cNvSpPr>
          <p:nvPr>
            <p:ph type="title"/>
          </p:nvPr>
        </p:nvSpPr>
        <p:spPr>
          <a:xfrm>
            <a:off x="735563" y="75877"/>
            <a:ext cx="10515600" cy="65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800"/>
              <a:t>Total Phosphorus</a:t>
            </a:r>
            <a:endParaRPr/>
          </a:p>
        </p:txBody>
      </p:sp>
      <p:sp>
        <p:nvSpPr>
          <p:cNvPr id="251" name="Google Shape;251;p2"/>
          <p:cNvSpPr txBox="1"/>
          <p:nvPr/>
        </p:nvSpPr>
        <p:spPr>
          <a:xfrm>
            <a:off x="9265298" y="1696610"/>
            <a:ext cx="27618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PHAB / NJDEP data has shown: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"/>
          <p:cNvSpPr txBox="1"/>
          <p:nvPr/>
        </p:nvSpPr>
        <p:spPr>
          <a:xfrm>
            <a:off x="9265297" y="2850098"/>
            <a:ext cx="2761861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TP tends to track TN in coastal lakes, except in Lake Takanassee where TN:TP is higher than in other lakes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 summer, lakes appear to generate excess P from sediments during HABs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270"/>
            <a:ext cx="9265297" cy="521172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"/>
          <p:cNvSpPr txBox="1"/>
          <p:nvPr/>
        </p:nvSpPr>
        <p:spPr>
          <a:xfrm>
            <a:off x="373224" y="727788"/>
            <a:ext cx="115512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 chemical measurement of all the P in the lake, includes dissolved and particulate fractions. TP is a common indicator of eutrophic conditions (along with Total Nitrogen).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"/>
          <p:cNvSpPr/>
          <p:nvPr/>
        </p:nvSpPr>
        <p:spPr>
          <a:xfrm>
            <a:off x="4868091" y="1696610"/>
            <a:ext cx="4397206" cy="1891321"/>
          </a:xfrm>
          <a:prstGeom prst="roundRect">
            <a:avLst>
              <a:gd name="adj" fmla="val 16667"/>
            </a:avLst>
          </a:prstGeom>
          <a:solidFill>
            <a:srgbClr val="068592">
              <a:alpha val="29803"/>
            </a:srgbClr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"/>
          <p:cNvSpPr txBox="1">
            <a:spLocks noGrp="1"/>
          </p:cNvSpPr>
          <p:nvPr>
            <p:ph type="title"/>
          </p:nvPr>
        </p:nvSpPr>
        <p:spPr>
          <a:xfrm>
            <a:off x="735563" y="363553"/>
            <a:ext cx="10515600" cy="65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800" dirty="0"/>
              <a:t>Summer TN and TP are strongly related to summer HAB index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A7D65-DB75-4F24-A01B-6C5CD79FE2C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457EB-803F-4BAE-98C7-F6D29FA65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4" y="1696611"/>
            <a:ext cx="9175803" cy="5161389"/>
          </a:xfrm>
          <a:prstGeom prst="rect">
            <a:avLst/>
          </a:prstGeom>
        </p:spPr>
      </p:pic>
      <p:sp>
        <p:nvSpPr>
          <p:cNvPr id="266" name="Google Shape;266;p3"/>
          <p:cNvSpPr txBox="1">
            <a:spLocks noGrp="1"/>
          </p:cNvSpPr>
          <p:nvPr>
            <p:ph type="title"/>
          </p:nvPr>
        </p:nvSpPr>
        <p:spPr>
          <a:xfrm>
            <a:off x="735563" y="75877"/>
            <a:ext cx="10515600" cy="65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800"/>
              <a:t>Dissolved Oxygen</a:t>
            </a:r>
            <a:endParaRPr/>
          </a:p>
        </p:txBody>
      </p:sp>
      <p:sp>
        <p:nvSpPr>
          <p:cNvPr id="267" name="Google Shape;267;p3"/>
          <p:cNvSpPr txBox="1"/>
          <p:nvPr/>
        </p:nvSpPr>
        <p:spPr>
          <a:xfrm>
            <a:off x="373224" y="727788"/>
            <a:ext cx="115512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measurement of the amount of oxygen in the water. Animals start to die at &lt; 2 mg/L. Lake chemistry changes under low D.O. conditions. Values typically show high day / night variability (e.g. lower D.O. at night).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"/>
          <p:cNvSpPr txBox="1"/>
          <p:nvPr/>
        </p:nvSpPr>
        <p:spPr>
          <a:xfrm>
            <a:off x="9265298" y="1696610"/>
            <a:ext cx="276186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PHAB data has shown: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"/>
          <p:cNvSpPr txBox="1"/>
          <p:nvPr/>
        </p:nvSpPr>
        <p:spPr>
          <a:xfrm>
            <a:off x="9265297" y="2850098"/>
            <a:ext cx="2761861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Mostly OK values measured in daytime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low daytime D.O. events observed occasionally that signal problems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"/>
          <p:cNvSpPr/>
          <p:nvPr/>
        </p:nvSpPr>
        <p:spPr>
          <a:xfrm>
            <a:off x="1005840" y="1261872"/>
            <a:ext cx="3401568" cy="1265736"/>
          </a:xfrm>
          <a:prstGeom prst="wedgeEllipseCallout">
            <a:avLst>
              <a:gd name="adj1" fmla="val 69281"/>
              <a:gd name="adj2" fmla="val 31796"/>
            </a:avLst>
          </a:prstGeom>
          <a:solidFill>
            <a:schemeClr val="accent1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eutrophic lakes, high D.O. during daytime is common, but this can be deceptive!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" descr="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6606" t="4803" r="21137" b="35865"/>
          <a:stretch/>
        </p:blipFill>
        <p:spPr>
          <a:xfrm>
            <a:off x="173002" y="2442646"/>
            <a:ext cx="7811501" cy="3687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4503" y="2701352"/>
            <a:ext cx="4063962" cy="228387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"/>
          <p:cNvSpPr txBox="1">
            <a:spLocks noGrp="1"/>
          </p:cNvSpPr>
          <p:nvPr>
            <p:ph type="title"/>
          </p:nvPr>
        </p:nvSpPr>
        <p:spPr>
          <a:xfrm>
            <a:off x="735563" y="75877"/>
            <a:ext cx="10515600" cy="65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800"/>
              <a:t>Dissolved Oxygen</a:t>
            </a:r>
            <a:endParaRPr/>
          </a:p>
        </p:txBody>
      </p:sp>
      <p:sp>
        <p:nvSpPr>
          <p:cNvPr id="279" name="Google Shape;279;p4"/>
          <p:cNvSpPr txBox="1"/>
          <p:nvPr/>
        </p:nvSpPr>
        <p:spPr>
          <a:xfrm>
            <a:off x="373224" y="727788"/>
            <a:ext cx="115512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measurement of the amount of oxygen in the water. Animals start to die at &lt; 2 mg/L. Lake chemistry changes under low D.O. conditions. Values typically show high day / night variability (e.g. lower D.O. at night).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4" descr="Qr cod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49702" y="5155861"/>
            <a:ext cx="1719809" cy="170213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"/>
          <p:cNvSpPr txBox="1"/>
          <p:nvPr/>
        </p:nvSpPr>
        <p:spPr>
          <a:xfrm>
            <a:off x="8474915" y="5868602"/>
            <a:ext cx="20168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Nicholas Occhiogrosso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Monmouth Univ.  ‘22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"/>
          <p:cNvSpPr txBox="1"/>
          <p:nvPr/>
        </p:nvSpPr>
        <p:spPr>
          <a:xfrm>
            <a:off x="5303958" y="1534705"/>
            <a:ext cx="417940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Deal Lake D.O. may be OK in daytime, but following a HAB night time values go anoxic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"/>
          <p:cNvSpPr txBox="1"/>
          <p:nvPr/>
        </p:nvSpPr>
        <p:spPr>
          <a:xfrm>
            <a:off x="2708635" y="2049203"/>
            <a:ext cx="204414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 minute D.O. values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p4"/>
          <p:cNvCxnSpPr/>
          <p:nvPr/>
        </p:nvCxnSpPr>
        <p:spPr>
          <a:xfrm>
            <a:off x="4028239" y="2613977"/>
            <a:ext cx="411786" cy="29890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5" name="Google Shape;285;p4"/>
          <p:cNvSpPr txBox="1"/>
          <p:nvPr/>
        </p:nvSpPr>
        <p:spPr>
          <a:xfrm>
            <a:off x="971233" y="3655804"/>
            <a:ext cx="19559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HAB index values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6" name="Google Shape;286;p4"/>
          <p:cNvCxnSpPr/>
          <p:nvPr/>
        </p:nvCxnSpPr>
        <p:spPr>
          <a:xfrm>
            <a:off x="2055167" y="3963581"/>
            <a:ext cx="433509" cy="110804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7" name="Google Shape;287;p4"/>
          <p:cNvCxnSpPr/>
          <p:nvPr/>
        </p:nvCxnSpPr>
        <p:spPr>
          <a:xfrm flipH="1">
            <a:off x="6721312" y="2594481"/>
            <a:ext cx="263950" cy="239074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8" name="Google Shape;288;p4"/>
          <p:cNvSpPr txBox="1"/>
          <p:nvPr/>
        </p:nvSpPr>
        <p:spPr>
          <a:xfrm>
            <a:off x="2397550" y="2813763"/>
            <a:ext cx="15359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4892DC"/>
                </a:solidFill>
                <a:latin typeface="Arial"/>
                <a:ea typeface="Arial"/>
                <a:cs typeface="Arial"/>
                <a:sym typeface="Arial"/>
              </a:rPr>
              <a:t>Moving average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9" name="Google Shape;289;p4"/>
          <p:cNvCxnSpPr/>
          <p:nvPr/>
        </p:nvCxnSpPr>
        <p:spPr>
          <a:xfrm>
            <a:off x="3308850" y="3057753"/>
            <a:ext cx="925282" cy="598051"/>
          </a:xfrm>
          <a:prstGeom prst="straightConnector1">
            <a:avLst/>
          </a:prstGeom>
          <a:noFill/>
          <a:ln w="9525" cap="flat" cmpd="sng">
            <a:solidFill>
              <a:srgbClr val="4892DC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0" name="Google Shape;290;p4"/>
          <p:cNvSpPr txBox="1"/>
          <p:nvPr/>
        </p:nvSpPr>
        <p:spPr>
          <a:xfrm>
            <a:off x="3717086" y="6147654"/>
            <a:ext cx="13167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(2022)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40" y="0"/>
            <a:ext cx="121273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5"/>
          <p:cNvSpPr txBox="1">
            <a:spLocks noGrp="1"/>
          </p:cNvSpPr>
          <p:nvPr>
            <p:ph type="body" idx="1"/>
          </p:nvPr>
        </p:nvSpPr>
        <p:spPr>
          <a:xfrm>
            <a:off x="433932" y="1604669"/>
            <a:ext cx="6223347" cy="497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800" dirty="0"/>
              <a:t>WQ Monitoring is important because it…</a:t>
            </a:r>
            <a:endParaRPr dirty="0"/>
          </a:p>
          <a:p>
            <a:pPr marL="228600" lvl="0" indent="-11544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sz="3241" dirty="0"/>
          </a:p>
          <a:p>
            <a:pPr marL="685800" lvl="1" indent="-2525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2841" dirty="0"/>
              <a:t>Helps ID conditions that can lead to a HAB developing</a:t>
            </a:r>
            <a:endParaRPr sz="2841" dirty="0"/>
          </a:p>
          <a:p>
            <a:pPr marL="685800" lvl="1" indent="-2525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2841" dirty="0"/>
              <a:t>Can reveal spatial and temporal differences in those conditions</a:t>
            </a:r>
            <a:endParaRPr dirty="0"/>
          </a:p>
          <a:p>
            <a:pPr marL="685800" lvl="1" indent="-2525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2841" dirty="0"/>
              <a:t>Helps ID conditions </a:t>
            </a:r>
            <a:r>
              <a:rPr lang="en-US" sz="2841" i="1" dirty="0"/>
              <a:t>caused by </a:t>
            </a:r>
            <a:r>
              <a:rPr lang="en-US" sz="2841" dirty="0"/>
              <a:t>HABs</a:t>
            </a:r>
            <a:endParaRPr dirty="0"/>
          </a:p>
          <a:p>
            <a:pPr marL="433345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endParaRPr sz="2841" dirty="0"/>
          </a:p>
          <a:p>
            <a:pPr marL="433345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endParaRPr sz="284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3800" dirty="0"/>
              <a:t>Use proactive (rather than reactive) sampling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sz="3800" dirty="0"/>
          </a:p>
          <a:p>
            <a:pPr marL="685800" lvl="1" indent="-2525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sz="2841" dirty="0"/>
              <a:t>Begin monitoring earlier and continue later – March to October</a:t>
            </a:r>
            <a:endParaRPr dirty="0"/>
          </a:p>
          <a:p>
            <a:pPr marL="433345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endParaRPr sz="2841" dirty="0"/>
          </a:p>
        </p:txBody>
      </p:sp>
      <p:sp>
        <p:nvSpPr>
          <p:cNvPr id="297" name="Google Shape;297;p35"/>
          <p:cNvSpPr txBox="1">
            <a:spLocks noGrp="1"/>
          </p:cNvSpPr>
          <p:nvPr>
            <p:ph type="title"/>
          </p:nvPr>
        </p:nvSpPr>
        <p:spPr>
          <a:xfrm>
            <a:off x="402955" y="278969"/>
            <a:ext cx="1142225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71D"/>
              </a:buClr>
              <a:buSzPts val="4400"/>
              <a:buFont typeface="Calibri"/>
              <a:buNone/>
            </a:pPr>
            <a:r>
              <a:rPr lang="en-US" sz="4000" b="1">
                <a:solidFill>
                  <a:schemeClr val="dk1"/>
                </a:solidFill>
              </a:rPr>
              <a:t>Water Quality Monitoring and Lake </a:t>
            </a:r>
            <a:br>
              <a:rPr lang="en-US" sz="4000" b="1">
                <a:solidFill>
                  <a:schemeClr val="dk1"/>
                </a:solidFill>
              </a:rPr>
            </a:br>
            <a:r>
              <a:rPr lang="en-US" sz="4000" b="1">
                <a:solidFill>
                  <a:schemeClr val="dk1"/>
                </a:solidFill>
              </a:rPr>
              <a:t>Conditions Chapter</a:t>
            </a:r>
            <a:endParaRPr sz="4000">
              <a:solidFill>
                <a:schemeClr val="dk1"/>
              </a:solidFill>
            </a:endParaRPr>
          </a:p>
        </p:txBody>
      </p:sp>
      <p:pic>
        <p:nvPicPr>
          <p:cNvPr id="299" name="Google Shape;299;p35" descr="A graph with lines and letters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6425" y="1604669"/>
            <a:ext cx="5569617" cy="2784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8;p35">
            <a:extLst>
              <a:ext uri="{FF2B5EF4-FFF2-40B4-BE49-F238E27FC236}">
                <a16:creationId xmlns:a16="http://schemas.microsoft.com/office/drawing/2014/main" id="{549EB907-72C3-4A79-8CA3-AE310F896ED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3725" y="4785608"/>
            <a:ext cx="2235016" cy="1676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40" y="33987"/>
            <a:ext cx="121273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838200" y="1344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71D"/>
              </a:buClr>
              <a:buSzPts val="4400"/>
              <a:buFont typeface="Calibri"/>
              <a:buNone/>
            </a:pPr>
            <a:r>
              <a:rPr lang="en-US" sz="4000" b="1" dirty="0">
                <a:solidFill>
                  <a:schemeClr val="dk1"/>
                </a:solidFill>
              </a:rPr>
              <a:t>Water Quality Monitoring and </a:t>
            </a:r>
            <a:br>
              <a:rPr lang="en-US" sz="4000" b="1" dirty="0">
                <a:solidFill>
                  <a:schemeClr val="dk1"/>
                </a:solidFill>
              </a:rPr>
            </a:br>
            <a:r>
              <a:rPr lang="en-US" sz="4000" b="1" dirty="0">
                <a:solidFill>
                  <a:schemeClr val="dk1"/>
                </a:solidFill>
              </a:rPr>
              <a:t>Lake Conditions Chapter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80211" y="1594436"/>
            <a:ext cx="7207937" cy="5030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900" dirty="0"/>
              <a:t>Water quality vs. HAB monitoring</a:t>
            </a:r>
            <a:endParaRPr sz="49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6790"/>
              <a:buNone/>
            </a:pPr>
            <a:endParaRPr sz="4900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900" dirty="0"/>
              <a:t>Developing a water quality monitoring plan for HABs</a:t>
            </a:r>
            <a:endParaRPr sz="4900" dirty="0"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978"/>
              <a:buNone/>
            </a:pPr>
            <a:endParaRPr sz="3241" dirty="0"/>
          </a:p>
          <a:p>
            <a:pPr marL="685800" lvl="1" indent="-2636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758" dirty="0"/>
              <a:t>Physical</a:t>
            </a:r>
            <a:endParaRPr sz="3758" dirty="0"/>
          </a:p>
          <a:p>
            <a:pPr marL="1143000" lvl="2" indent="-24774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358" dirty="0"/>
              <a:t>Water temp., Water clarity, Precipitation, Lake Levels</a:t>
            </a:r>
            <a:endParaRPr sz="3358" dirty="0"/>
          </a:p>
          <a:p>
            <a:pPr marL="685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978"/>
              <a:buNone/>
            </a:pPr>
            <a:endParaRPr sz="3241" dirty="0"/>
          </a:p>
          <a:p>
            <a:pPr marL="685800" lvl="1" indent="-2636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758" dirty="0"/>
              <a:t>Chemical</a:t>
            </a:r>
            <a:endParaRPr sz="3758" dirty="0"/>
          </a:p>
          <a:p>
            <a:pPr marL="1143000" lvl="2" indent="-24774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358" dirty="0"/>
              <a:t>Nutrients, Sp. Conductivity, Dissolved Oxygen, pH</a:t>
            </a:r>
            <a:endParaRPr sz="3358" dirty="0"/>
          </a:p>
          <a:p>
            <a:pPr marL="685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978"/>
              <a:buNone/>
            </a:pPr>
            <a:endParaRPr sz="3241" dirty="0"/>
          </a:p>
          <a:p>
            <a:pPr marL="685800" lvl="1" indent="-26400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771" dirty="0"/>
              <a:t>Biological</a:t>
            </a:r>
            <a:endParaRPr sz="3771" dirty="0"/>
          </a:p>
          <a:p>
            <a:pPr marL="1143000" lvl="2" indent="-24813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371" dirty="0"/>
              <a:t>Total Chl </a:t>
            </a:r>
            <a:r>
              <a:rPr lang="en-US" sz="3371" i="1" dirty="0"/>
              <a:t>a</a:t>
            </a:r>
            <a:r>
              <a:rPr lang="en-US" sz="3371" dirty="0"/>
              <a:t> (extract or fluorescence)</a:t>
            </a:r>
            <a:endParaRPr sz="3371" dirty="0"/>
          </a:p>
          <a:p>
            <a:pPr marL="1143000" lvl="2" indent="-24813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371" dirty="0"/>
              <a:t>Cyanobacteria and cyanotoxins (covers several different approaches)</a:t>
            </a:r>
            <a:endParaRPr sz="3371" dirty="0"/>
          </a:p>
          <a:p>
            <a:pPr marL="1143000" lvl="2" indent="-24813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371" dirty="0"/>
              <a:t>Phycocyanin (extract or fluorescence)</a:t>
            </a:r>
            <a:endParaRPr sz="3371" dirty="0"/>
          </a:p>
          <a:p>
            <a:pPr marL="1600200" lvl="3" indent="-23225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971" dirty="0"/>
              <a:t>Need to establish link to cell counts noted</a:t>
            </a:r>
            <a:endParaRPr dirty="0"/>
          </a:p>
          <a:p>
            <a:pPr marL="685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8140"/>
              <a:buNone/>
            </a:pPr>
            <a:endParaRPr sz="3713" dirty="0"/>
          </a:p>
          <a:p>
            <a:pPr marL="685800" lvl="1" indent="-2617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713" dirty="0"/>
              <a:t>NJDEP resources (flights, buoys, PC fluorometer loan program)</a:t>
            </a:r>
            <a:endParaRPr sz="3713" dirty="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6883"/>
              <a:buNone/>
            </a:pPr>
            <a:endParaRPr dirty="0"/>
          </a:p>
        </p:txBody>
      </p:sp>
      <p:pic>
        <p:nvPicPr>
          <p:cNvPr id="104" name="Google Shape;104;p21"/>
          <p:cNvPicPr preferRelativeResize="0"/>
          <p:nvPr/>
        </p:nvPicPr>
        <p:blipFill rotWithShape="1">
          <a:blip r:embed="rId4">
            <a:alphaModFix/>
          </a:blip>
          <a:srcRect l="22811" t="26745" r="22934" b="21386"/>
          <a:stretch/>
        </p:blipFill>
        <p:spPr>
          <a:xfrm>
            <a:off x="7433558" y="3675667"/>
            <a:ext cx="1305284" cy="1341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21"/>
          <p:cNvGrpSpPr/>
          <p:nvPr/>
        </p:nvGrpSpPr>
        <p:grpSpPr>
          <a:xfrm>
            <a:off x="8884251" y="2214635"/>
            <a:ext cx="2625680" cy="2634699"/>
            <a:chOff x="4750950" y="145574"/>
            <a:chExt cx="6544373" cy="6566852"/>
          </a:xfrm>
        </p:grpSpPr>
        <p:pic>
          <p:nvPicPr>
            <p:cNvPr id="106" name="Google Shape;106;p21" descr="A person using a microscope&#10;&#10;Description automatically generated with medium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4750950" y="2462419"/>
              <a:ext cx="6544373" cy="4250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1" descr="FluoroSense Handheld Fluorometer | Turner Designs | United States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76576" y="409576"/>
              <a:ext cx="1585796" cy="1991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Google Shape;108;p21"/>
            <p:cNvSpPr/>
            <p:nvPr/>
          </p:nvSpPr>
          <p:spPr>
            <a:xfrm>
              <a:off x="8715737" y="145574"/>
              <a:ext cx="1967696" cy="2499221"/>
            </a:xfrm>
            <a:prstGeom prst="cloudCallout">
              <a:avLst>
                <a:gd name="adj1" fmla="val -130775"/>
                <a:gd name="adj2" fmla="val 52486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9" name="Google Shape;109;p21" descr="Monitoring buoys deployed on Lake Hopatco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71455" y="5261415"/>
            <a:ext cx="1265237" cy="1352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7285" y="1055787"/>
            <a:ext cx="2074221" cy="1264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67467" y="5024043"/>
            <a:ext cx="1659248" cy="1659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 descr="File:Electron shell 007 Nitrogen - no label.svg - Wikimedia ..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20571" y="1972012"/>
            <a:ext cx="1490975" cy="149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40" y="0"/>
            <a:ext cx="121273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5"/>
          <p:cNvSpPr txBox="1">
            <a:spLocks noGrp="1"/>
          </p:cNvSpPr>
          <p:nvPr>
            <p:ph type="body" idx="1"/>
          </p:nvPr>
        </p:nvSpPr>
        <p:spPr>
          <a:xfrm>
            <a:off x="296199" y="1604669"/>
            <a:ext cx="5981311" cy="210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571500" indent="-571500">
              <a:buSzPct val="100000"/>
            </a:pPr>
            <a:r>
              <a:rPr lang="en-US" sz="3800" b="1" dirty="0"/>
              <a:t>Consider Climate Change in your monitoring plan</a:t>
            </a:r>
            <a:endParaRPr sz="3800" b="1" dirty="0"/>
          </a:p>
          <a:p>
            <a:pPr marL="685800" lvl="1" indent="-2654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800" dirty="0"/>
              <a:t>Continued, long-term monitoring is necessary to understand GCC influences on NJ HABs</a:t>
            </a:r>
            <a:endParaRPr sz="2800" dirty="0"/>
          </a:p>
        </p:txBody>
      </p:sp>
      <p:sp>
        <p:nvSpPr>
          <p:cNvPr id="297" name="Google Shape;297;p35"/>
          <p:cNvSpPr txBox="1">
            <a:spLocks noGrp="1"/>
          </p:cNvSpPr>
          <p:nvPr>
            <p:ph type="title"/>
          </p:nvPr>
        </p:nvSpPr>
        <p:spPr>
          <a:xfrm>
            <a:off x="402955" y="278969"/>
            <a:ext cx="1142225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71D"/>
              </a:buClr>
              <a:buSzPts val="4400"/>
              <a:buFont typeface="Calibri"/>
              <a:buNone/>
            </a:pPr>
            <a:r>
              <a:rPr lang="en-US" sz="4000" b="1" dirty="0">
                <a:solidFill>
                  <a:schemeClr val="dk1"/>
                </a:solidFill>
              </a:rPr>
              <a:t>Water Quality Monitoring and Lake </a:t>
            </a:r>
            <a:br>
              <a:rPr lang="en-US" sz="4000" b="1" dirty="0">
                <a:solidFill>
                  <a:schemeClr val="dk1"/>
                </a:solidFill>
              </a:rPr>
            </a:br>
            <a:r>
              <a:rPr lang="en-US" sz="4000" b="1" dirty="0">
                <a:solidFill>
                  <a:schemeClr val="dk1"/>
                </a:solidFill>
              </a:rPr>
              <a:t>Conditions Chapter</a:t>
            </a:r>
            <a:endParaRPr sz="4000" dirty="0">
              <a:solidFill>
                <a:schemeClr val="dk1"/>
              </a:solidFill>
            </a:endParaRPr>
          </a:p>
        </p:txBody>
      </p:sp>
      <p:pic>
        <p:nvPicPr>
          <p:cNvPr id="300" name="Google Shape;30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7510" y="1883638"/>
            <a:ext cx="5777254" cy="357110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5"/>
          <p:cNvSpPr txBox="1"/>
          <p:nvPr/>
        </p:nvSpPr>
        <p:spPr>
          <a:xfrm>
            <a:off x="6277510" y="5454744"/>
            <a:ext cx="4495764" cy="222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https://glisa.umich.edu/wp-content/uploads/2021/02/Algal-Bloom-Contributing-Causes-1.png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561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40" y="-4728"/>
            <a:ext cx="121273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447783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 dirty="0"/>
              <a:t>Thank you</a:t>
            </a:r>
            <a:endParaRPr b="1" dirty="0"/>
          </a:p>
        </p:txBody>
      </p:sp>
      <p:sp>
        <p:nvSpPr>
          <p:cNvPr id="308" name="Google Shape;308;p37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432598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 dirty="0"/>
              <a:t>Resources</a:t>
            </a:r>
            <a:endParaRPr sz="1800" u="sng" dirty="0">
              <a:solidFill>
                <a:schemeClr val="hlink"/>
              </a:solidFill>
              <a:hlinkClick r:id="rId4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u="sng" dirty="0">
                <a:solidFill>
                  <a:schemeClr val="hlink"/>
                </a:solidFill>
                <a:hlinkClick r:id="rId4"/>
              </a:rPr>
              <a:t>https://nj.gov/dep/hab/expert-team.html</a:t>
            </a:r>
            <a:endParaRPr sz="1800"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/>
              <a:t>My email for questions / connections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400" dirty="0"/>
              <a:t>jadolf@monmouth.edu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pic>
        <p:nvPicPr>
          <p:cNvPr id="309" name="Google Shape;309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6037" y="1134839"/>
            <a:ext cx="6798478" cy="286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7"/>
          <p:cNvPicPr preferRelativeResize="0"/>
          <p:nvPr/>
        </p:nvPicPr>
        <p:blipFill rotWithShape="1">
          <a:blip r:embed="rId6">
            <a:alphaModFix/>
          </a:blip>
          <a:srcRect r="1709"/>
          <a:stretch/>
        </p:blipFill>
        <p:spPr>
          <a:xfrm>
            <a:off x="5316037" y="3949412"/>
            <a:ext cx="6798478" cy="2574758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7"/>
          <p:cNvSpPr txBox="1"/>
          <p:nvPr/>
        </p:nvSpPr>
        <p:spPr>
          <a:xfrm>
            <a:off x="5635338" y="6529087"/>
            <a:ext cx="64791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Thanks to Mike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Danko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NJ Sea Grant Consortium for keeping us on task!</a:t>
            </a:r>
            <a:endParaRPr dirty="0"/>
          </a:p>
        </p:txBody>
      </p:sp>
      <p:pic>
        <p:nvPicPr>
          <p:cNvPr id="312" name="Google Shape;312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6345" y="4328752"/>
            <a:ext cx="3887393" cy="534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" y="0"/>
            <a:ext cx="121310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148121" y="5220647"/>
            <a:ext cx="287325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The Spatiotemporal Variability of Cyanobacteria Poses Unique Challenges to Monitoring and Assessment</a:t>
            </a:r>
            <a:endParaRPr/>
          </a:p>
        </p:txBody>
      </p:sp>
      <p:pic>
        <p:nvPicPr>
          <p:cNvPr id="120" name="Google Shape;120;p22" descr="S50001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0678" y="1415240"/>
            <a:ext cx="3561495" cy="259793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1" name="Google Shape;121;p22"/>
          <p:cNvSpPr/>
          <p:nvPr/>
        </p:nvSpPr>
        <p:spPr>
          <a:xfrm>
            <a:off x="1547542" y="3575225"/>
            <a:ext cx="1752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Beach Area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Monday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July 31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2" name="Google Shape;122;p22"/>
          <p:cNvSpPr/>
          <p:nvPr/>
        </p:nvSpPr>
        <p:spPr>
          <a:xfrm>
            <a:off x="10363200" y="2171179"/>
            <a:ext cx="1828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Beach Area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Thursday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August 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540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3" name="Google Shape;123;p22" descr="Rock Creek, IA (1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0677" y="4013171"/>
            <a:ext cx="3561495" cy="263182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/>
          <p:nvPr/>
        </p:nvSpPr>
        <p:spPr>
          <a:xfrm>
            <a:off x="10531549" y="4261025"/>
            <a:ext cx="1879600" cy="84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Boat Ramps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Friday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August 11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" name="Google Shape;125;p22" descr="Rock Creek Beach 7-31-06 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3243605" y="1424684"/>
            <a:ext cx="3917071" cy="522030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6" name="Google Shape;126;p22"/>
          <p:cNvSpPr txBox="1"/>
          <p:nvPr/>
        </p:nvSpPr>
        <p:spPr>
          <a:xfrm>
            <a:off x="323841" y="1786530"/>
            <a:ext cx="262283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Rock Creek Lake, Iowa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2006 Beach Closure Event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2"/>
          <p:cNvSpPr txBox="1"/>
          <p:nvPr/>
        </p:nvSpPr>
        <p:spPr>
          <a:xfrm rot="-5400000">
            <a:off x="10362974" y="3479163"/>
            <a:ext cx="917239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Credit: IA DNR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2"/>
          <p:cNvSpPr txBox="1"/>
          <p:nvPr/>
        </p:nvSpPr>
        <p:spPr>
          <a:xfrm rot="-5400000">
            <a:off x="10177151" y="5966515"/>
            <a:ext cx="1274708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Credit: J. Graham, USGS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2"/>
          <p:cNvSpPr txBox="1"/>
          <p:nvPr/>
        </p:nvSpPr>
        <p:spPr>
          <a:xfrm rot="-5400000">
            <a:off x="2685565" y="6094039"/>
            <a:ext cx="917239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Credit: IA DNR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2"/>
          <p:cNvSpPr txBox="1"/>
          <p:nvPr/>
        </p:nvSpPr>
        <p:spPr>
          <a:xfrm>
            <a:off x="217932" y="247321"/>
            <a:ext cx="1147622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Where</a:t>
            </a:r>
            <a:r>
              <a:rPr lang="en-US" sz="4400" b="1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and </a:t>
            </a:r>
            <a:r>
              <a:rPr lang="en-US" sz="4400" b="1" i="1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When</a:t>
            </a:r>
            <a:r>
              <a:rPr lang="en-US" sz="4400" b="1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to sample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xfrm>
            <a:off x="489098" y="380999"/>
            <a:ext cx="11313042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800" b="1"/>
              <a:t>Concentrations of Cyanobacteria or Cyanotoxins May Vary Substantially at Different Sample Locations Within a Lake</a:t>
            </a:r>
            <a:endParaRPr/>
          </a:p>
        </p:txBody>
      </p:sp>
      <p:pic>
        <p:nvPicPr>
          <p:cNvPr id="137" name="Google Shape;137;p2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94074" y="1390242"/>
            <a:ext cx="5932968" cy="445020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/>
          <p:nvPr/>
        </p:nvSpPr>
        <p:spPr>
          <a:xfrm>
            <a:off x="1185105" y="2557046"/>
            <a:ext cx="2015295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Microcystin: 13 µg/L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" name="Google Shape;139;p23"/>
          <p:cNvCxnSpPr/>
          <p:nvPr/>
        </p:nvCxnSpPr>
        <p:spPr>
          <a:xfrm>
            <a:off x="3200400" y="2895600"/>
            <a:ext cx="1981200" cy="7620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140" name="Google Shape;140;p23"/>
          <p:cNvSpPr txBox="1"/>
          <p:nvPr/>
        </p:nvSpPr>
        <p:spPr>
          <a:xfrm>
            <a:off x="9048279" y="2633246"/>
            <a:ext cx="1901483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Microcystin: 4 µg/L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" name="Google Shape;141;p23"/>
          <p:cNvCxnSpPr/>
          <p:nvPr/>
        </p:nvCxnSpPr>
        <p:spPr>
          <a:xfrm flipH="1">
            <a:off x="7543800" y="2971800"/>
            <a:ext cx="1752600" cy="685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142" name="Google Shape;142;p23"/>
          <p:cNvSpPr txBox="1"/>
          <p:nvPr/>
        </p:nvSpPr>
        <p:spPr>
          <a:xfrm>
            <a:off x="4280405" y="5895903"/>
            <a:ext cx="38651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Samples collected about 50 m apart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3"/>
          <p:cNvSpPr txBox="1"/>
          <p:nvPr/>
        </p:nvSpPr>
        <p:spPr>
          <a:xfrm rot="-5400000">
            <a:off x="8503322" y="5110702"/>
            <a:ext cx="1274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Credit: J. Graham, USGS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194209" y="365125"/>
            <a:ext cx="1170108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 b="1"/>
              <a:t>Lakes are Characterized by Vertical Gradients Caused by Light and Thermal Stratification.</a:t>
            </a:r>
            <a:endParaRPr b="1"/>
          </a:p>
        </p:txBody>
      </p:sp>
      <p:pic>
        <p:nvPicPr>
          <p:cNvPr id="149" name="Google Shape;14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1650" y="1690700"/>
            <a:ext cx="6860676" cy="47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7"/>
          <p:cNvSpPr txBox="1"/>
          <p:nvPr/>
        </p:nvSpPr>
        <p:spPr>
          <a:xfrm>
            <a:off x="9144000" y="6366300"/>
            <a:ext cx="190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Graham et al, 2008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7360" y="230857"/>
            <a:ext cx="10877348" cy="611850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102781" y="86166"/>
            <a:ext cx="1208921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600" b="1" i="1"/>
              <a:t>Where </a:t>
            </a:r>
            <a:r>
              <a:rPr lang="en-US" sz="3600" b="1"/>
              <a:t>to Sample?</a:t>
            </a:r>
            <a:endParaRPr/>
          </a:p>
        </p:txBody>
      </p:sp>
      <p:sp>
        <p:nvSpPr>
          <p:cNvPr id="158" name="Google Shape;158;p24"/>
          <p:cNvSpPr/>
          <p:nvPr/>
        </p:nvSpPr>
        <p:spPr>
          <a:xfrm>
            <a:off x="9573528" y="6349366"/>
            <a:ext cx="201048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Modified from Graham and others, 2008 by ITRC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342" y="1148976"/>
            <a:ext cx="814887" cy="814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67136" y="1148976"/>
            <a:ext cx="977572" cy="990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0" y="22225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600" b="1"/>
              <a:t>Considerations When Choosing Where </a:t>
            </a:r>
            <a:br>
              <a:rPr lang="en-US" sz="3600" b="1"/>
            </a:br>
            <a:r>
              <a:rPr lang="en-US" sz="3600" b="1"/>
              <a:t>and How to Sample</a:t>
            </a:r>
            <a:endParaRPr/>
          </a:p>
        </p:txBody>
      </p:sp>
      <p:sp>
        <p:nvSpPr>
          <p:cNvPr id="166" name="Google Shape;166;p25"/>
          <p:cNvSpPr txBox="1"/>
          <p:nvPr/>
        </p:nvSpPr>
        <p:spPr>
          <a:xfrm>
            <a:off x="609600" y="1619250"/>
            <a:ext cx="4025900" cy="422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Specific study objectives and lake knowledge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Stratification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Spatial and/or water-column distribution of cyanobacteria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Flexibility of sampling plans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and how to collect samples may be decided in the field 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Quality assurance and control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Spatial variability may influence field replicates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Cyanobacteria may influence split replicates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25" descr="DSCN156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0" y="3730625"/>
            <a:ext cx="2997200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 descr="IMG_010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0" y="1482725"/>
            <a:ext cx="2997200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 descr="Binder Lake, IA (15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5044" y="1482725"/>
            <a:ext cx="3076956" cy="230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05044" y="3730626"/>
            <a:ext cx="3076955" cy="226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 descr="7.22.2009_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39037" y="2471738"/>
            <a:ext cx="1685925" cy="22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5"/>
          <p:cNvSpPr txBox="1"/>
          <p:nvPr/>
        </p:nvSpPr>
        <p:spPr>
          <a:xfrm rot="-5400000">
            <a:off x="10814943" y="5283895"/>
            <a:ext cx="131318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Credits: J. Graham, USGS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5" descr="A close-up of a map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5"/>
          <p:cNvSpPr txBox="1">
            <a:spLocks noGrp="1"/>
          </p:cNvSpPr>
          <p:nvPr>
            <p:ph type="title"/>
          </p:nvPr>
        </p:nvSpPr>
        <p:spPr>
          <a:xfrm>
            <a:off x="1050073" y="4482971"/>
            <a:ext cx="4213303" cy="13255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None/>
            </a:pPr>
            <a:r>
              <a:rPr lang="en-US" sz="4000"/>
              <a:t>An important part of the Jersey Shore!</a:t>
            </a:r>
            <a:endParaRPr/>
          </a:p>
        </p:txBody>
      </p:sp>
      <p:sp>
        <p:nvSpPr>
          <p:cNvPr id="180" name="Google Shape;180;p5"/>
          <p:cNvSpPr txBox="1">
            <a:spLocks noGrp="1"/>
          </p:cNvSpPr>
          <p:nvPr>
            <p:ph type="body" idx="1"/>
          </p:nvPr>
        </p:nvSpPr>
        <p:spPr>
          <a:xfrm>
            <a:off x="1050073" y="5826789"/>
            <a:ext cx="4213303" cy="10129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836"/>
              <a:buChar char="•"/>
            </a:pPr>
            <a:r>
              <a:rPr lang="en-US"/>
              <a:t>Historical significance and connectivity to ocean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836"/>
              <a:buChar char="•"/>
            </a:pPr>
            <a:r>
              <a:rPr lang="en-US"/>
              <a:t>Community use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>
            <a:spLocks noGrp="1"/>
          </p:cNvSpPr>
          <p:nvPr>
            <p:ph type="title"/>
          </p:nvPr>
        </p:nvSpPr>
        <p:spPr>
          <a:xfrm>
            <a:off x="735563" y="75877"/>
            <a:ext cx="10515600" cy="65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800"/>
              <a:t>HAB biomass index</a:t>
            </a:r>
            <a:endParaRPr/>
          </a:p>
        </p:txBody>
      </p:sp>
      <p:sp>
        <p:nvSpPr>
          <p:cNvPr id="186" name="Google Shape;186;p27"/>
          <p:cNvSpPr txBox="1"/>
          <p:nvPr/>
        </p:nvSpPr>
        <p:spPr>
          <a:xfrm>
            <a:off x="373224" y="727788"/>
            <a:ext cx="115512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measurement of fluorescence from phycocyanin, a characteristic pigment found in cyanobacteria including those that cause harmful algal blooms (HABs)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7"/>
          <p:cNvSpPr txBox="1"/>
          <p:nvPr/>
        </p:nvSpPr>
        <p:spPr>
          <a:xfrm>
            <a:off x="9265298" y="1696610"/>
            <a:ext cx="27618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PHAB data has shown: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7"/>
          <p:cNvSpPr txBox="1"/>
          <p:nvPr/>
        </p:nvSpPr>
        <p:spPr>
          <a:xfrm>
            <a:off x="9265297" y="2850098"/>
            <a:ext cx="2761861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HABs are a currently problem affecting some lakes more than others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Summer is the main HAB season, but not exclusively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Strong relationships with cyanobacterial cell counts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7" descr="A map with a graph and a char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96610"/>
            <a:ext cx="9175803" cy="516138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/>
          <p:nvPr/>
        </p:nvSpPr>
        <p:spPr>
          <a:xfrm>
            <a:off x="4868091" y="1696610"/>
            <a:ext cx="4397206" cy="1891321"/>
          </a:xfrm>
          <a:prstGeom prst="roundRect">
            <a:avLst>
              <a:gd name="adj" fmla="val 16667"/>
            </a:avLst>
          </a:prstGeom>
          <a:solidFill>
            <a:srgbClr val="068592">
              <a:alpha val="29803"/>
            </a:srgbClr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7"/>
          <p:cNvSpPr/>
          <p:nvPr/>
        </p:nvSpPr>
        <p:spPr>
          <a:xfrm>
            <a:off x="1755648" y="1050279"/>
            <a:ext cx="2651760" cy="1171712"/>
          </a:xfrm>
          <a:prstGeom prst="wedgeEllipseCallout">
            <a:avLst>
              <a:gd name="adj1" fmla="val 64947"/>
              <a:gd name="adj2" fmla="val 64062"/>
            </a:avLst>
          </a:prstGeom>
          <a:solidFill>
            <a:schemeClr val="accent1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These lakes get the most HABs, so let’s check their WQ!</a:t>
            </a:r>
            <a:endParaRPr/>
          </a:p>
        </p:txBody>
      </p:sp>
      <p:sp>
        <p:nvSpPr>
          <p:cNvPr id="192" name="Google Shape;192;p27"/>
          <p:cNvSpPr/>
          <p:nvPr/>
        </p:nvSpPr>
        <p:spPr>
          <a:xfrm>
            <a:off x="7595616" y="4901183"/>
            <a:ext cx="2651760" cy="907637"/>
          </a:xfrm>
          <a:prstGeom prst="wedgeEllipseCallout">
            <a:avLst>
              <a:gd name="adj1" fmla="val -98846"/>
              <a:gd name="adj2" fmla="val 69525"/>
            </a:avLst>
          </a:prstGeom>
          <a:solidFill>
            <a:schemeClr val="accent1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lake has never seen a HAB in 5 yrs of study!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1416</Words>
  <Application>Microsoft Office PowerPoint</Application>
  <PresentationFormat>Widescreen</PresentationFormat>
  <Paragraphs>163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Arial</vt:lpstr>
      <vt:lpstr>Arial Narrow</vt:lpstr>
      <vt:lpstr>Times New Roman</vt:lpstr>
      <vt:lpstr>Play</vt:lpstr>
      <vt:lpstr>Office Theme</vt:lpstr>
      <vt:lpstr>   Water quality and HAB monitoring   </vt:lpstr>
      <vt:lpstr>Water Quality Monitoring and  Lake Conditions Chapter</vt:lpstr>
      <vt:lpstr>The Spatiotemporal Variability of Cyanobacteria Poses Unique Challenges to Monitoring and Assessment</vt:lpstr>
      <vt:lpstr>Concentrations of Cyanobacteria or Cyanotoxins May Vary Substantially at Different Sample Locations Within a Lake</vt:lpstr>
      <vt:lpstr>Lakes are Characterized by Vertical Gradients Caused by Light and Thermal Stratification.</vt:lpstr>
      <vt:lpstr>Where to Sample?</vt:lpstr>
      <vt:lpstr>Considerations When Choosing Where  and How to Sample</vt:lpstr>
      <vt:lpstr>An important part of the Jersey Shore!</vt:lpstr>
      <vt:lpstr>HAB biomass index</vt:lpstr>
      <vt:lpstr>Water temperature</vt:lpstr>
      <vt:lpstr>Secchi depth</vt:lpstr>
      <vt:lpstr>How do lake parameters relate to environmental conditions like rainfall?</vt:lpstr>
      <vt:lpstr>Lake elevation may be an indicator of changing conditions</vt:lpstr>
      <vt:lpstr>Total Nitrogen</vt:lpstr>
      <vt:lpstr>Total Phosphorus</vt:lpstr>
      <vt:lpstr>Summer TN and TP are strongly related to summer HAB index</vt:lpstr>
      <vt:lpstr>Dissolved Oxygen</vt:lpstr>
      <vt:lpstr>Dissolved Oxygen</vt:lpstr>
      <vt:lpstr>Water Quality Monitoring and Lake  Conditions Chapter</vt:lpstr>
      <vt:lpstr>Water Quality Monitoring and Lake  Conditions Chapter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Water quality and HAB monitoring   </dc:title>
  <dc:creator>Adolf, Jason</dc:creator>
  <cp:lastModifiedBy>Poretti, Victor [DEP]</cp:lastModifiedBy>
  <cp:revision>9</cp:revision>
  <dcterms:created xsi:type="dcterms:W3CDTF">2024-04-12T20:20:30Z</dcterms:created>
  <dcterms:modified xsi:type="dcterms:W3CDTF">2024-04-24T19:28:25Z</dcterms:modified>
</cp:coreProperties>
</file>